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6" r:id="rId3"/>
    <p:sldId id="258" r:id="rId4"/>
    <p:sldId id="259" r:id="rId5"/>
    <p:sldId id="260" r:id="rId6"/>
    <p:sldId id="261" r:id="rId7"/>
    <p:sldId id="265" r:id="rId8"/>
    <p:sldId id="267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66C"/>
    <a:srgbClr val="FFFEFE"/>
    <a:srgbClr val="FCFDFD"/>
    <a:srgbClr val="0F3049"/>
    <a:srgbClr val="235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FA3672-28A7-4D20-9AA9-861BE35B12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17ECF-5A86-43E9-991A-AA44B68A7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D02A1-6188-4DCE-9F1C-1305E6AF726B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62713-089D-4652-9E32-32D44B9783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C53F4-50BB-4B57-AAD8-DF9B533ABF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C5C04-9A05-4AFB-84A8-9101C7E39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4ABAD-41D5-4145-97DF-13010B5CD94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3DE34-5842-40C6-8095-F8A20CE71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5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3DE34-5842-40C6-8095-F8A20CE712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3DE34-5842-40C6-8095-F8A20CE712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3DE34-5842-40C6-8095-F8A20CE712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13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3DE34-5842-40C6-8095-F8A20CE712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3DE34-5842-40C6-8095-F8A20CE712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0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3DE34-5842-40C6-8095-F8A20CE712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7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3DE34-5842-40C6-8095-F8A20CE712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08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07408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49824" y="1570024"/>
            <a:ext cx="3236976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FACT, STAT, OR QUOTE HERE LOOKS LIKE THIS.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D7A4B-98E3-4C02-8E16-00E388BFF1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15DD6-0D93-F44E-97B2-20853F9C9852}"/>
              </a:ext>
            </a:extLst>
          </p:cNvPr>
          <p:cNvSpPr/>
          <p:nvPr userDrawn="1"/>
        </p:nvSpPr>
        <p:spPr>
          <a:xfrm>
            <a:off x="0" y="0"/>
            <a:ext cx="9144000" cy="196596"/>
          </a:xfrm>
          <a:prstGeom prst="rect">
            <a:avLst/>
          </a:prstGeom>
          <a:solidFill>
            <a:srgbClr val="2FA6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0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D7A4B-98E3-4C02-8E16-00E388BF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2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1" y="212808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0520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4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407408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49824" y="1570024"/>
            <a:ext cx="3236976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FACT, STAT, OR QUOTE HERE LOOKS LIKE THIS.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80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77809"/>
            <a:ext cx="6578976" cy="1145894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767455"/>
            <a:ext cx="6578976" cy="532949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739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4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6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6081" y="247780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5492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0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12516"/>
            <a:ext cx="8229600" cy="75071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315968" cy="3394472"/>
          </a:xfrm>
        </p:spPr>
        <p:txBody>
          <a:bodyPr/>
          <a:lstStyle>
            <a:lvl1pPr>
              <a:defRPr sz="2800"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sz="2400"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sz="2000"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sz="1800"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13832" y="1570024"/>
            <a:ext cx="3172968" cy="225458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FACT, STAT, OR QUOTE HERE LOOKS LIKE THIS.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AF9C3D-4A0C-2C46-B327-D69AC28B8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4839"/>
            <a:ext cx="8229600" cy="728390"/>
          </a:xfrm>
        </p:spPr>
        <p:txBody>
          <a:bodyPr>
            <a:normAutofit/>
          </a:bodyPr>
          <a:lstStyle>
            <a:lvl1pPr>
              <a:defRPr sz="4000" b="0" i="0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1pPr>
            <a:lvl2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2pPr>
            <a:lvl3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3pPr>
            <a:lvl4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4pPr>
            <a:lvl5pPr>
              <a:defRPr b="0" i="0">
                <a:solidFill>
                  <a:srgbClr val="0F3049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D7A4B-98E3-4C02-8E16-00E388BF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81" y="2128089"/>
            <a:ext cx="8226831" cy="562724"/>
          </a:xfrm>
        </p:spPr>
        <p:txBody>
          <a:bodyPr anchor="t"/>
          <a:lstStyle>
            <a:lvl1pPr algn="ctr">
              <a:defRPr sz="4000" b="0" cap="all">
                <a:solidFill>
                  <a:srgbClr val="0F3049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05208"/>
            <a:ext cx="7772400" cy="230667"/>
          </a:xfrm>
        </p:spPr>
        <p:txBody>
          <a:bodyPr anchor="b"/>
          <a:lstStyle>
            <a:lvl1pPr marL="0" indent="0" algn="ctr">
              <a:buNone/>
              <a:defRPr sz="2000" b="0" i="0">
                <a:solidFill>
                  <a:srgbClr val="235785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82849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D7A4B-98E3-4C02-8E16-00E388BFF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9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9C3D-4A0C-2C46-B327-D69AC28B8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5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70" r:id="rId5"/>
    <p:sldLayoutId id="2147483671" r:id="rId6"/>
    <p:sldLayoutId id="2147483672" r:id="rId7"/>
    <p:sldLayoutId id="2147483664" r:id="rId8"/>
    <p:sldLayoutId id="2147483665" r:id="rId9"/>
    <p:sldLayoutId id="2147483666" r:id="rId10"/>
    <p:sldLayoutId id="2147483650" r:id="rId11"/>
    <p:sldLayoutId id="2147483667" r:id="rId12"/>
    <p:sldLayoutId id="2147483651" r:id="rId13"/>
    <p:sldLayoutId id="2147483652" r:id="rId14"/>
    <p:sldLayoutId id="2147483655" r:id="rId15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6B58-AD68-664E-A861-C81AEB858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Oohs and AWS:</a:t>
            </a:r>
            <a:br>
              <a:rPr lang="en-US"/>
            </a:br>
            <a:r>
              <a:rPr lang="en-US" sz="2700"/>
              <a:t>Wow your organization with Cloud Success!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1584A-DDE6-F04F-9726-BE128F45E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838892"/>
            <a:ext cx="6578976" cy="532949"/>
          </a:xfrm>
        </p:spPr>
        <p:txBody>
          <a:bodyPr>
            <a:normAutofit/>
          </a:bodyPr>
          <a:lstStyle/>
          <a:p>
            <a:r>
              <a:rPr lang="en-US"/>
              <a:t>Aaron Howell – Information Solutions Consultant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6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21E79-0628-A946-913A-B78CA09C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AWS Well-Architected Framework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20266B-C6E3-1845-9BA4-3815A338E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638" y="1626928"/>
            <a:ext cx="1707676" cy="17076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B9D0BA-D455-834B-AC17-4C06B53E5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604" y="1626928"/>
            <a:ext cx="1707676" cy="17076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BFA628-80BA-4F43-A118-2749F75DC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463" y="1626928"/>
            <a:ext cx="1707676" cy="17076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748936-78D5-FD4B-B3CE-F0FA16518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178" y="1626928"/>
            <a:ext cx="1707676" cy="17076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CEF17A-5EF2-0340-8409-349D38030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53" y="1626928"/>
            <a:ext cx="1707676" cy="17076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C2B706-AB11-FA40-85A8-C812AA29B0F8}"/>
              </a:ext>
            </a:extLst>
          </p:cNvPr>
          <p:cNvSpPr txBox="1"/>
          <p:nvPr/>
        </p:nvSpPr>
        <p:spPr>
          <a:xfrm>
            <a:off x="394080" y="3216324"/>
            <a:ext cx="1396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Operational</a:t>
            </a:r>
          </a:p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Excellence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1E0ADD-7D2B-7845-951D-B150791B8998}"/>
              </a:ext>
            </a:extLst>
          </p:cNvPr>
          <p:cNvSpPr txBox="1"/>
          <p:nvPr/>
        </p:nvSpPr>
        <p:spPr>
          <a:xfrm>
            <a:off x="2140851" y="3216324"/>
            <a:ext cx="1396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Security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662888-0BD2-3446-BBAA-95454EA995E7}"/>
              </a:ext>
            </a:extLst>
          </p:cNvPr>
          <p:cNvSpPr txBox="1"/>
          <p:nvPr/>
        </p:nvSpPr>
        <p:spPr>
          <a:xfrm>
            <a:off x="5663432" y="3215538"/>
            <a:ext cx="1396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Performance</a:t>
            </a:r>
          </a:p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Efficiency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F6BECE-33FB-234F-8E16-E96708C5A616}"/>
              </a:ext>
            </a:extLst>
          </p:cNvPr>
          <p:cNvSpPr txBox="1"/>
          <p:nvPr/>
        </p:nvSpPr>
        <p:spPr>
          <a:xfrm>
            <a:off x="3891783" y="3215537"/>
            <a:ext cx="1396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Reliability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4E3C27-428D-824F-8D74-D75C37210754}"/>
              </a:ext>
            </a:extLst>
          </p:cNvPr>
          <p:cNvSpPr txBox="1"/>
          <p:nvPr/>
        </p:nvSpPr>
        <p:spPr>
          <a:xfrm>
            <a:off x="7381165" y="3215537"/>
            <a:ext cx="1396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</a:t>
            </a:r>
          </a:p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Optimization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EE7B6A8-57D4-504D-94E5-4DEBCCEF3AEF}"/>
              </a:ext>
            </a:extLst>
          </p:cNvPr>
          <p:cNvCxnSpPr>
            <a:cxnSpLocks/>
          </p:cNvCxnSpPr>
          <p:nvPr/>
        </p:nvCxnSpPr>
        <p:spPr>
          <a:xfrm>
            <a:off x="121713" y="1629050"/>
            <a:ext cx="0" cy="2733040"/>
          </a:xfrm>
          <a:prstGeom prst="line">
            <a:avLst/>
          </a:prstGeom>
          <a:ln w="635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D3F45D0-9F89-B340-9B3A-0F5F913F5FB6}"/>
              </a:ext>
            </a:extLst>
          </p:cNvPr>
          <p:cNvCxnSpPr>
            <a:cxnSpLocks/>
          </p:cNvCxnSpPr>
          <p:nvPr/>
        </p:nvCxnSpPr>
        <p:spPr>
          <a:xfrm>
            <a:off x="1897729" y="1629050"/>
            <a:ext cx="0" cy="2733040"/>
          </a:xfrm>
          <a:prstGeom prst="line">
            <a:avLst/>
          </a:prstGeom>
          <a:ln w="635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865110-3530-0D4D-88C5-F6F729B9B07E}"/>
              </a:ext>
            </a:extLst>
          </p:cNvPr>
          <p:cNvCxnSpPr>
            <a:cxnSpLocks/>
          </p:cNvCxnSpPr>
          <p:nvPr/>
        </p:nvCxnSpPr>
        <p:spPr>
          <a:xfrm>
            <a:off x="3673745" y="1629050"/>
            <a:ext cx="0" cy="2733040"/>
          </a:xfrm>
          <a:prstGeom prst="line">
            <a:avLst/>
          </a:prstGeom>
          <a:ln w="635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5F8DE39-734F-FD46-8C97-E5CBD964F6A1}"/>
              </a:ext>
            </a:extLst>
          </p:cNvPr>
          <p:cNvCxnSpPr>
            <a:cxnSpLocks/>
          </p:cNvCxnSpPr>
          <p:nvPr/>
        </p:nvCxnSpPr>
        <p:spPr>
          <a:xfrm>
            <a:off x="5449761" y="1629050"/>
            <a:ext cx="0" cy="2733040"/>
          </a:xfrm>
          <a:prstGeom prst="line">
            <a:avLst/>
          </a:prstGeom>
          <a:ln w="635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01498B0-CB2F-1F40-9F7A-697474824854}"/>
              </a:ext>
            </a:extLst>
          </p:cNvPr>
          <p:cNvCxnSpPr>
            <a:cxnSpLocks/>
          </p:cNvCxnSpPr>
          <p:nvPr/>
        </p:nvCxnSpPr>
        <p:spPr>
          <a:xfrm>
            <a:off x="7225777" y="1629050"/>
            <a:ext cx="0" cy="2733040"/>
          </a:xfrm>
          <a:prstGeom prst="line">
            <a:avLst/>
          </a:prstGeom>
          <a:ln w="635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9A2B3B6-B4BA-C047-9A26-CFFF7B1D7CE5}"/>
              </a:ext>
            </a:extLst>
          </p:cNvPr>
          <p:cNvCxnSpPr>
            <a:cxnSpLocks/>
          </p:cNvCxnSpPr>
          <p:nvPr/>
        </p:nvCxnSpPr>
        <p:spPr>
          <a:xfrm>
            <a:off x="121713" y="1626928"/>
            <a:ext cx="1661160" cy="0"/>
          </a:xfrm>
          <a:prstGeom prst="line">
            <a:avLst/>
          </a:prstGeom>
          <a:ln w="635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813EB-2E99-B04A-BBEF-5169D10D3676}"/>
              </a:ext>
            </a:extLst>
          </p:cNvPr>
          <p:cNvCxnSpPr>
            <a:cxnSpLocks/>
          </p:cNvCxnSpPr>
          <p:nvPr/>
        </p:nvCxnSpPr>
        <p:spPr>
          <a:xfrm>
            <a:off x="1897729" y="1626928"/>
            <a:ext cx="1661160" cy="0"/>
          </a:xfrm>
          <a:prstGeom prst="line">
            <a:avLst/>
          </a:prstGeom>
          <a:ln w="635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1D58255-F0DB-B04C-97E1-8F3010F9331D}"/>
              </a:ext>
            </a:extLst>
          </p:cNvPr>
          <p:cNvCxnSpPr>
            <a:cxnSpLocks/>
          </p:cNvCxnSpPr>
          <p:nvPr/>
        </p:nvCxnSpPr>
        <p:spPr>
          <a:xfrm>
            <a:off x="3673745" y="1626928"/>
            <a:ext cx="1661160" cy="0"/>
          </a:xfrm>
          <a:prstGeom prst="line">
            <a:avLst/>
          </a:prstGeom>
          <a:ln w="635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4B7DB8-CD2F-F640-8553-1D9DC083C0D5}"/>
              </a:ext>
            </a:extLst>
          </p:cNvPr>
          <p:cNvCxnSpPr>
            <a:cxnSpLocks/>
          </p:cNvCxnSpPr>
          <p:nvPr/>
        </p:nvCxnSpPr>
        <p:spPr>
          <a:xfrm>
            <a:off x="5449761" y="1626928"/>
            <a:ext cx="1661160" cy="0"/>
          </a:xfrm>
          <a:prstGeom prst="line">
            <a:avLst/>
          </a:prstGeom>
          <a:ln w="635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CFCE2DC-3056-8245-95DE-E0123A497825}"/>
              </a:ext>
            </a:extLst>
          </p:cNvPr>
          <p:cNvCxnSpPr>
            <a:cxnSpLocks/>
          </p:cNvCxnSpPr>
          <p:nvPr/>
        </p:nvCxnSpPr>
        <p:spPr>
          <a:xfrm>
            <a:off x="7225777" y="1626928"/>
            <a:ext cx="1661160" cy="0"/>
          </a:xfrm>
          <a:prstGeom prst="line">
            <a:avLst/>
          </a:prstGeom>
          <a:ln w="63500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42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71B13-0D2C-BB4B-9D39-BD4C0780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Operational Excellence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119D-0625-B241-86BA-4BA3BB408D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Perform operations as code</a:t>
            </a:r>
          </a:p>
          <a:p>
            <a:r>
              <a:rPr lang="en-US" sz="2000"/>
              <a:t>Annotated Documentation</a:t>
            </a:r>
          </a:p>
          <a:p>
            <a:r>
              <a:rPr lang="en-US" sz="2000"/>
              <a:t>Make frequent, small, reversible changes</a:t>
            </a:r>
          </a:p>
          <a:p>
            <a:r>
              <a:rPr lang="en-US" sz="2000"/>
              <a:t>Refine operation procedure frequently</a:t>
            </a:r>
          </a:p>
          <a:p>
            <a:r>
              <a:rPr lang="en-US" sz="2000"/>
              <a:t>Anticipate Failure</a:t>
            </a:r>
          </a:p>
          <a:p>
            <a:r>
              <a:rPr lang="en-US" sz="2000"/>
              <a:t>Learn from all operational failures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1F3B46-78F3-204B-B459-ED3AECAF6E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6080" y="1245425"/>
            <a:ext cx="3079591" cy="3079591"/>
          </a:xfrm>
        </p:spPr>
      </p:pic>
    </p:spTree>
    <p:extLst>
      <p:ext uri="{BB962C8B-B14F-4D97-AF65-F5344CB8AC3E}">
        <p14:creationId xmlns:p14="http://schemas.microsoft.com/office/powerpoint/2010/main" val="403984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3B10F98-DB85-9D4E-9088-E9DC4F476A07}"/>
              </a:ext>
            </a:extLst>
          </p:cNvPr>
          <p:cNvSpPr/>
          <p:nvPr/>
        </p:nvSpPr>
        <p:spPr>
          <a:xfrm>
            <a:off x="0" y="1200627"/>
            <a:ext cx="9144000" cy="3488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9C811-C121-FB47-B2BD-E5B3C89F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A3B33C9-BD05-514C-818E-EDAD0170E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5020056" cy="3394472"/>
          </a:xfrm>
        </p:spPr>
        <p:txBody>
          <a:bodyPr>
            <a:normAutofit/>
          </a:bodyPr>
          <a:lstStyle/>
          <a:p>
            <a:r>
              <a:rPr lang="en-US" sz="2400"/>
              <a:t>Implement a strong identity foundation</a:t>
            </a:r>
          </a:p>
          <a:p>
            <a:r>
              <a:rPr lang="en-US" sz="2400"/>
              <a:t>Enable Traceability</a:t>
            </a:r>
          </a:p>
          <a:p>
            <a:r>
              <a:rPr lang="en-US" sz="2400"/>
              <a:t>Apply security at all layers</a:t>
            </a:r>
          </a:p>
          <a:p>
            <a:r>
              <a:rPr lang="en-US" sz="2400"/>
              <a:t>Automate security best practices</a:t>
            </a:r>
          </a:p>
          <a:p>
            <a:r>
              <a:rPr lang="en-US" sz="2400"/>
              <a:t>Protect data in transit and rest</a:t>
            </a:r>
          </a:p>
          <a:p>
            <a:r>
              <a:rPr lang="en-US" sz="2400"/>
              <a:t>Prepare for security events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A33F3127-EFB8-4C48-9FC4-8B75CA9129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6984" y="1018313"/>
            <a:ext cx="3628041" cy="3628041"/>
          </a:xfrm>
        </p:spPr>
      </p:pic>
    </p:spTree>
    <p:extLst>
      <p:ext uri="{BB962C8B-B14F-4D97-AF65-F5344CB8AC3E}">
        <p14:creationId xmlns:p14="http://schemas.microsoft.com/office/powerpoint/2010/main" val="92637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C917-7AB3-C54B-BB2C-E22FE1D9F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58399-DC14-794A-A266-F04890B576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Foundation – Networking</a:t>
            </a:r>
          </a:p>
          <a:p>
            <a:r>
              <a:rPr lang="en-US"/>
              <a:t>Application design for high availability</a:t>
            </a:r>
          </a:p>
          <a:p>
            <a:r>
              <a:rPr lang="en-US"/>
              <a:t>Example implementation for availability goals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CB22DA-9DCA-D641-82C6-210CD4564C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6937" y="1240853"/>
            <a:ext cx="3157315" cy="3157315"/>
          </a:xfrm>
        </p:spPr>
      </p:pic>
    </p:spTree>
    <p:extLst>
      <p:ext uri="{BB962C8B-B14F-4D97-AF65-F5344CB8AC3E}">
        <p14:creationId xmlns:p14="http://schemas.microsoft.com/office/powerpoint/2010/main" val="306179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8BBAD-42DF-C94E-9A2D-D0EA075376AA}"/>
              </a:ext>
            </a:extLst>
          </p:cNvPr>
          <p:cNvSpPr/>
          <p:nvPr/>
        </p:nvSpPr>
        <p:spPr>
          <a:xfrm>
            <a:off x="0" y="1200627"/>
            <a:ext cx="9144000" cy="3488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35FD7-8C87-3249-A120-45467A8D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Efficiency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128487-D531-B048-8914-1EF806CA90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>
              <a:solidFill>
                <a:srgbClr val="0F3049"/>
              </a:solidFill>
            </a:endParaRPr>
          </a:p>
          <a:p>
            <a:endParaRPr lang="en-US">
              <a:solidFill>
                <a:srgbClr val="0F3049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5145B3-5B92-C648-8137-D2F8A70353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3747" y="1063228"/>
            <a:ext cx="3545681" cy="354568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FAEDE3-6CA5-C544-B76C-52F4BC87FD84}"/>
              </a:ext>
            </a:extLst>
          </p:cNvPr>
          <p:cNvSpPr txBox="1">
            <a:spLocks/>
          </p:cNvSpPr>
          <p:nvPr/>
        </p:nvSpPr>
        <p:spPr>
          <a:xfrm>
            <a:off x="609600" y="1352551"/>
            <a:ext cx="440740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F3049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F3049"/>
                </a:solidFill>
                <a:latin typeface="Calibri Light"/>
                <a:ea typeface="+mn-ea"/>
                <a:cs typeface="Calibri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F3049"/>
                </a:solidFill>
                <a:latin typeface="Calibri Light"/>
                <a:ea typeface="+mn-ea"/>
                <a:cs typeface="Calibri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F3049"/>
                </a:solidFill>
                <a:latin typeface="Calibri Light"/>
                <a:ea typeface="+mn-ea"/>
                <a:cs typeface="Calibri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0F3049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0D9D03-23D0-C148-83C0-9B95FD136A87}"/>
              </a:ext>
            </a:extLst>
          </p:cNvPr>
          <p:cNvSpPr txBox="1">
            <a:spLocks/>
          </p:cNvSpPr>
          <p:nvPr/>
        </p:nvSpPr>
        <p:spPr>
          <a:xfrm>
            <a:off x="304800" y="1276351"/>
            <a:ext cx="546506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b="0" i="0" kern="1200">
                <a:solidFill>
                  <a:srgbClr val="0F3049"/>
                </a:solidFill>
                <a:latin typeface="Calibri Light"/>
                <a:ea typeface="+mn-ea"/>
                <a:cs typeface="Calibri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F3049"/>
                </a:solidFill>
                <a:latin typeface="Calibri Light"/>
                <a:ea typeface="+mn-ea"/>
                <a:cs typeface="Calibri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0" i="0" kern="1200">
                <a:solidFill>
                  <a:srgbClr val="0F3049"/>
                </a:solidFill>
                <a:latin typeface="Calibri Light"/>
                <a:ea typeface="+mn-ea"/>
                <a:cs typeface="Calibri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rgbClr val="0F3049"/>
                </a:solidFill>
                <a:latin typeface="Calibri Light"/>
                <a:ea typeface="+mn-ea"/>
                <a:cs typeface="Calibri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b="0" i="0" kern="1200">
                <a:solidFill>
                  <a:srgbClr val="0F3049"/>
                </a:solidFill>
                <a:latin typeface="Calibri Light"/>
                <a:ea typeface="+mn-ea"/>
                <a:cs typeface="Calibri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Democratize advanced technologies</a:t>
            </a:r>
          </a:p>
          <a:p>
            <a:r>
              <a:rPr lang="en-US"/>
              <a:t>Go global in minutes</a:t>
            </a:r>
          </a:p>
          <a:p>
            <a:r>
              <a:rPr lang="en-US"/>
              <a:t>Use serverless architectures</a:t>
            </a:r>
          </a:p>
          <a:p>
            <a:r>
              <a:rPr lang="en-US"/>
              <a:t>Experiment more often</a:t>
            </a:r>
          </a:p>
          <a:p>
            <a:r>
              <a:rPr lang="en-US"/>
              <a:t>Mechanical Sympathy</a:t>
            </a:r>
          </a:p>
        </p:txBody>
      </p:sp>
    </p:spTree>
    <p:extLst>
      <p:ext uri="{BB962C8B-B14F-4D97-AF65-F5344CB8AC3E}">
        <p14:creationId xmlns:p14="http://schemas.microsoft.com/office/powerpoint/2010/main" val="83027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7C7D5-282A-DF45-B4FF-D15CAFB8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Cost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2993B-E205-4E4D-A857-650CC5E2C8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Adopt a consumption model</a:t>
            </a:r>
          </a:p>
          <a:p>
            <a:r>
              <a:rPr lang="en-US" sz="2400"/>
              <a:t>Measure overall efficiency</a:t>
            </a:r>
          </a:p>
          <a:p>
            <a:r>
              <a:rPr lang="en-US" sz="2400"/>
              <a:t>Stop spending money on data center operations</a:t>
            </a:r>
          </a:p>
          <a:p>
            <a:r>
              <a:rPr lang="en-US" sz="2400"/>
              <a:t>Analyze and attribute expenditure</a:t>
            </a:r>
          </a:p>
          <a:p>
            <a:r>
              <a:rPr lang="en-US" sz="2400"/>
              <a:t>Use managed services to reduce cost of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A87ACB-BCED-AD46-8BD2-4942557790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62657" y="1245425"/>
            <a:ext cx="3161887" cy="3161887"/>
          </a:xfrm>
        </p:spPr>
      </p:pic>
    </p:spTree>
    <p:extLst>
      <p:ext uri="{BB962C8B-B14F-4D97-AF65-F5344CB8AC3E}">
        <p14:creationId xmlns:p14="http://schemas.microsoft.com/office/powerpoint/2010/main" val="218132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113F-6DA0-0748-AA29-F3691692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Well-Architected Framework Checklist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56DA62-6AE3-0F47-969D-58A8CB3B2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464" y="1112362"/>
            <a:ext cx="614887" cy="614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6D3E7F-4DE8-2849-A121-138C6CF08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813" y="1112362"/>
            <a:ext cx="614887" cy="6148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E58B8A-9800-AB49-A44A-FAFD0E27D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030" y="1112362"/>
            <a:ext cx="614887" cy="614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F2E656-3172-514B-9625-1F83523C4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247" y="1112362"/>
            <a:ext cx="614887" cy="614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64588C-9071-8143-A4C5-93B4BEAC1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596" y="1112362"/>
            <a:ext cx="614887" cy="6148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0EF6F8-8F1D-3549-B80B-BF0BCF291A6E}"/>
              </a:ext>
            </a:extLst>
          </p:cNvPr>
          <p:cNvSpPr txBox="1"/>
          <p:nvPr/>
        </p:nvSpPr>
        <p:spPr>
          <a:xfrm>
            <a:off x="768082" y="1109355"/>
            <a:ext cx="139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Operational</a:t>
            </a:r>
          </a:p>
          <a:p>
            <a:r>
              <a:rPr lang="en-US"/>
              <a:t>Excellence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F8CC50-90A6-C444-B1A4-F759BA5F5D56}"/>
              </a:ext>
            </a:extLst>
          </p:cNvPr>
          <p:cNvSpPr txBox="1"/>
          <p:nvPr/>
        </p:nvSpPr>
        <p:spPr>
          <a:xfrm>
            <a:off x="2627978" y="1216892"/>
            <a:ext cx="139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Security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3DB07-C693-4242-9882-21F10C4844AF}"/>
              </a:ext>
            </a:extLst>
          </p:cNvPr>
          <p:cNvSpPr txBox="1"/>
          <p:nvPr/>
        </p:nvSpPr>
        <p:spPr>
          <a:xfrm>
            <a:off x="6089678" y="1109355"/>
            <a:ext cx="139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Performance</a:t>
            </a:r>
          </a:p>
          <a:p>
            <a:r>
              <a:rPr lang="en-US"/>
              <a:t>Efficiency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2EE21-2C6A-5144-8A68-727F7C016F92}"/>
              </a:ext>
            </a:extLst>
          </p:cNvPr>
          <p:cNvSpPr txBox="1"/>
          <p:nvPr/>
        </p:nvSpPr>
        <p:spPr>
          <a:xfrm>
            <a:off x="4357352" y="1216892"/>
            <a:ext cx="139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Reliability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B055C1-CBD1-6F4F-A851-8E1D2BE585D7}"/>
              </a:ext>
            </a:extLst>
          </p:cNvPr>
          <p:cNvSpPr txBox="1"/>
          <p:nvPr/>
        </p:nvSpPr>
        <p:spPr>
          <a:xfrm>
            <a:off x="7806101" y="1109355"/>
            <a:ext cx="139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Cost</a:t>
            </a:r>
          </a:p>
          <a:p>
            <a:r>
              <a:rPr lang="en-US"/>
              <a:t>Optimization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913471-760F-004B-9704-929A513EBED3}"/>
              </a:ext>
            </a:extLst>
          </p:cNvPr>
          <p:cNvCxnSpPr>
            <a:cxnSpLocks/>
          </p:cNvCxnSpPr>
          <p:nvPr/>
        </p:nvCxnSpPr>
        <p:spPr>
          <a:xfrm>
            <a:off x="340360" y="1739482"/>
            <a:ext cx="0" cy="2733040"/>
          </a:xfrm>
          <a:prstGeom prst="line">
            <a:avLst/>
          </a:prstGeom>
          <a:ln w="34925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847C61-4E22-C746-964D-9732B0B8E855}"/>
              </a:ext>
            </a:extLst>
          </p:cNvPr>
          <p:cNvCxnSpPr>
            <a:cxnSpLocks/>
          </p:cNvCxnSpPr>
          <p:nvPr/>
        </p:nvCxnSpPr>
        <p:spPr>
          <a:xfrm>
            <a:off x="2116376" y="1739482"/>
            <a:ext cx="0" cy="2733040"/>
          </a:xfrm>
          <a:prstGeom prst="line">
            <a:avLst/>
          </a:prstGeom>
          <a:ln w="34925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070C26-BE42-7845-B731-E6F30276AC40}"/>
              </a:ext>
            </a:extLst>
          </p:cNvPr>
          <p:cNvCxnSpPr>
            <a:cxnSpLocks/>
          </p:cNvCxnSpPr>
          <p:nvPr/>
        </p:nvCxnSpPr>
        <p:spPr>
          <a:xfrm>
            <a:off x="3892392" y="1739482"/>
            <a:ext cx="0" cy="2733040"/>
          </a:xfrm>
          <a:prstGeom prst="line">
            <a:avLst/>
          </a:prstGeom>
          <a:ln w="34925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4E9C76B-28F2-FC4A-9C5A-27DC47484F10}"/>
              </a:ext>
            </a:extLst>
          </p:cNvPr>
          <p:cNvCxnSpPr>
            <a:cxnSpLocks/>
          </p:cNvCxnSpPr>
          <p:nvPr/>
        </p:nvCxnSpPr>
        <p:spPr>
          <a:xfrm>
            <a:off x="5668408" y="1739482"/>
            <a:ext cx="0" cy="2733040"/>
          </a:xfrm>
          <a:prstGeom prst="line">
            <a:avLst/>
          </a:prstGeom>
          <a:ln w="34925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2848AB-2797-2B41-AD4C-A0AA930CC4C8}"/>
              </a:ext>
            </a:extLst>
          </p:cNvPr>
          <p:cNvCxnSpPr>
            <a:cxnSpLocks/>
          </p:cNvCxnSpPr>
          <p:nvPr/>
        </p:nvCxnSpPr>
        <p:spPr>
          <a:xfrm>
            <a:off x="7444424" y="1739482"/>
            <a:ext cx="0" cy="2733040"/>
          </a:xfrm>
          <a:prstGeom prst="line">
            <a:avLst/>
          </a:prstGeom>
          <a:ln w="34925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9BEFC0-D16D-9E4C-BD60-8C797B83A52D}"/>
              </a:ext>
            </a:extLst>
          </p:cNvPr>
          <p:cNvCxnSpPr/>
          <p:nvPr/>
        </p:nvCxnSpPr>
        <p:spPr>
          <a:xfrm>
            <a:off x="340360" y="1732280"/>
            <a:ext cx="1661160" cy="0"/>
          </a:xfrm>
          <a:prstGeom prst="line">
            <a:avLst/>
          </a:prstGeom>
          <a:ln w="34925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0EC8E9-38B1-C848-8DFB-529FE207A734}"/>
              </a:ext>
            </a:extLst>
          </p:cNvPr>
          <p:cNvCxnSpPr/>
          <p:nvPr/>
        </p:nvCxnSpPr>
        <p:spPr>
          <a:xfrm>
            <a:off x="2116376" y="1732280"/>
            <a:ext cx="1661160" cy="0"/>
          </a:xfrm>
          <a:prstGeom prst="line">
            <a:avLst/>
          </a:prstGeom>
          <a:ln w="34925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1EB298-81AA-224E-985F-8B3DB1953E4A}"/>
              </a:ext>
            </a:extLst>
          </p:cNvPr>
          <p:cNvCxnSpPr/>
          <p:nvPr/>
        </p:nvCxnSpPr>
        <p:spPr>
          <a:xfrm>
            <a:off x="3892392" y="1732280"/>
            <a:ext cx="1661160" cy="0"/>
          </a:xfrm>
          <a:prstGeom prst="line">
            <a:avLst/>
          </a:prstGeom>
          <a:ln w="34925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21215BC-DA7A-8542-BB96-1B8B34024EF3}"/>
              </a:ext>
            </a:extLst>
          </p:cNvPr>
          <p:cNvCxnSpPr/>
          <p:nvPr/>
        </p:nvCxnSpPr>
        <p:spPr>
          <a:xfrm>
            <a:off x="5668408" y="1732280"/>
            <a:ext cx="1661160" cy="0"/>
          </a:xfrm>
          <a:prstGeom prst="line">
            <a:avLst/>
          </a:prstGeom>
          <a:ln w="34925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337E44-9237-EC45-BA59-1B919381D607}"/>
              </a:ext>
            </a:extLst>
          </p:cNvPr>
          <p:cNvCxnSpPr/>
          <p:nvPr/>
        </p:nvCxnSpPr>
        <p:spPr>
          <a:xfrm>
            <a:off x="7444424" y="1732280"/>
            <a:ext cx="1661160" cy="0"/>
          </a:xfrm>
          <a:prstGeom prst="line">
            <a:avLst/>
          </a:prstGeom>
          <a:ln w="34925" cap="rnd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1CCC8A0-92AB-8E4A-BA0D-8C4A402D8EA7}"/>
              </a:ext>
            </a:extLst>
          </p:cNvPr>
          <p:cNvSpPr txBox="1"/>
          <p:nvPr/>
        </p:nvSpPr>
        <p:spPr>
          <a:xfrm>
            <a:off x="381000" y="1923326"/>
            <a:ext cx="162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Perform Ops as Code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Use Annotated Docs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Frequent small changes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Refine Ops procedure often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Anticipate Failure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Learn from failures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47C2DC-1E73-5248-9235-B919187F6404}"/>
              </a:ext>
            </a:extLst>
          </p:cNvPr>
          <p:cNvSpPr txBox="1"/>
          <p:nvPr/>
        </p:nvSpPr>
        <p:spPr>
          <a:xfrm>
            <a:off x="2166620" y="1923326"/>
            <a:ext cx="162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Use Identity Foundations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Enable Traceability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Security at all layers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Automate Best Practices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Protect data in transit and rest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Prepare for events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3FF775-67E4-EF46-B519-FAEAFA7DBCC0}"/>
              </a:ext>
            </a:extLst>
          </p:cNvPr>
          <p:cNvSpPr txBox="1"/>
          <p:nvPr/>
        </p:nvSpPr>
        <p:spPr>
          <a:xfrm>
            <a:off x="3952240" y="1923326"/>
            <a:ext cx="16205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Start at networking layer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Strong Foundations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App design for HA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Implement to availability goals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BFD264-7293-EF40-892B-6235FD9AFCC4}"/>
              </a:ext>
            </a:extLst>
          </p:cNvPr>
          <p:cNvSpPr txBox="1"/>
          <p:nvPr/>
        </p:nvSpPr>
        <p:spPr>
          <a:xfrm>
            <a:off x="5737860" y="1923326"/>
            <a:ext cx="162052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Democratize advanced technologies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Global in minutes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Serverless architectures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Experiment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Mechanical Sympathy</a:t>
            </a:r>
          </a:p>
          <a:p>
            <a:endParaRPr lang="en-US" sz="9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187017-5405-FB48-9F9C-A2C97AB27D86}"/>
              </a:ext>
            </a:extLst>
          </p:cNvPr>
          <p:cNvSpPr txBox="1"/>
          <p:nvPr/>
        </p:nvSpPr>
        <p:spPr>
          <a:xfrm>
            <a:off x="7523480" y="1923326"/>
            <a:ext cx="162052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Adopt consumption model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Measure efficiency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Stop spending on Data Center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Analyze expenditures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sz="900"/>
          </a:p>
          <a:p>
            <a:pPr marL="171450" indent="-171450">
              <a:buFont typeface="Wingdings" pitchFamily="2" charset="2"/>
              <a:buChar char="ü"/>
            </a:pPr>
            <a:r>
              <a:rPr lang="en-US" sz="900"/>
              <a:t>Use managed services</a:t>
            </a:r>
          </a:p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6329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4238_SynerComm Powerpoint169" id="{1E93F9DA-5EC1-A048-9A71-316700B9B903}" vid="{1FCDB46F-20DE-794A-8770-198C603EC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BEF88F389B604A9E3CA5C4F4117687" ma:contentTypeVersion="4" ma:contentTypeDescription="Create a new document." ma:contentTypeScope="" ma:versionID="7b0e71834e9f1ffc0da084bb9d3cd630">
  <xsd:schema xmlns:xsd="http://www.w3.org/2001/XMLSchema" xmlns:xs="http://www.w3.org/2001/XMLSchema" xmlns:p="http://schemas.microsoft.com/office/2006/metadata/properties" xmlns:ns2="7e3c9ffc-38d3-4f25-b31f-14cb1545fcef" xmlns:ns3="ebe1cdb1-9ca8-4539-84b8-3ef01c73f38c" targetNamespace="http://schemas.microsoft.com/office/2006/metadata/properties" ma:root="true" ma:fieldsID="eff7f87a20747144834512edb33db37c" ns2:_="" ns3:_="">
    <xsd:import namespace="7e3c9ffc-38d3-4f25-b31f-14cb1545fcef"/>
    <xsd:import namespace="ebe1cdb1-9ca8-4539-84b8-3ef01c73f3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c9ffc-38d3-4f25-b31f-14cb1545fc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1cdb1-9ca8-4539-84b8-3ef01c73f3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118940-F553-4E9B-827A-C9C7ABDC8FAB}"/>
</file>

<file path=customXml/itemProps2.xml><?xml version="1.0" encoding="utf-8"?>
<ds:datastoreItem xmlns:ds="http://schemas.openxmlformats.org/officeDocument/2006/customXml" ds:itemID="{7141D6F8-5BF6-4D8F-A7C1-81FC32FD0A65}"/>
</file>

<file path=customXml/itemProps3.xml><?xml version="1.0" encoding="utf-8"?>
<ds:datastoreItem xmlns:ds="http://schemas.openxmlformats.org/officeDocument/2006/customXml" ds:itemID="{7F7A784E-419D-4A49-B820-67F660165F5F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8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Oohs and AWS: Wow your organization with Cloud Success!</vt:lpstr>
      <vt:lpstr>AWS Well-Architected Framework</vt:lpstr>
      <vt:lpstr>Operational Excellence</vt:lpstr>
      <vt:lpstr>Security</vt:lpstr>
      <vt:lpstr>Reliability</vt:lpstr>
      <vt:lpstr>Performance Efficiency</vt:lpstr>
      <vt:lpstr>Cost Optimization</vt:lpstr>
      <vt:lpstr>Well-Architected Framework Checklist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Oohs and AWS: Wow your organization with Cloud Success!</dc:title>
  <cp:revision>2</cp:revision>
  <dcterms:modified xsi:type="dcterms:W3CDTF">2018-04-24T20:40:35Z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0x0101001CBEF88F389B604A9E3CA5C4F4117687</vt:lpwstr>
  </property>
</Properties>
</file>